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358" r:id="rId4"/>
    <p:sldId id="359" r:id="rId5"/>
    <p:sldId id="344" r:id="rId6"/>
    <p:sldId id="357" r:id="rId7"/>
    <p:sldId id="355" r:id="rId8"/>
    <p:sldId id="281" r:id="rId9"/>
    <p:sldId id="349" r:id="rId10"/>
    <p:sldId id="356" r:id="rId11"/>
    <p:sldId id="360" r:id="rId12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7336" autoAdjust="0"/>
  </p:normalViewPr>
  <p:slideViewPr>
    <p:cSldViewPr>
      <p:cViewPr>
        <p:scale>
          <a:sx n="70" d="100"/>
          <a:sy n="70" d="100"/>
        </p:scale>
        <p:origin x="-125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72.31.1.21\Micad_Shared_Folder\International%20Development%20Sector\Development%20Policy%20and%20Strategy\Presentations\2014\Korean%20Embassy\Copy%20of%20PP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72.31.1.21\Micad_Shared_Folder\International%20Development%20Sector\Development%20Policy%20and%20Strategy\Presentations\2014\Korean%20Embassy\Copy%20of%20PP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72.31.1.21\Micad_Shared_Folder\International%20Development%20Sector\Development%20Policy%20and%20Strategy\Presentations\2014\Korean%20Embassy\Copy%20of%20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A9A57C">
                <a:alpha val="88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Sheet1!$G$5:$I$5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Sheet1!$G$6:$I$6</c:f>
              <c:numCache>
                <c:formatCode>General</c:formatCode>
                <c:ptCount val="3"/>
                <c:pt idx="0">
                  <c:v>0.17</c:v>
                </c:pt>
                <c:pt idx="1">
                  <c:v>0.22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544896"/>
        <c:axId val="68845952"/>
        <c:axId val="0"/>
      </c:bar3DChart>
      <c:catAx>
        <c:axId val="405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845952"/>
        <c:crosses val="autoZero"/>
        <c:auto val="1"/>
        <c:lblAlgn val="ctr"/>
        <c:lblOffset val="100"/>
        <c:noMultiLvlLbl val="0"/>
      </c:catAx>
      <c:valAx>
        <c:axId val="68845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44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646676634804319"/>
          <c:y val="0.21269519466023268"/>
          <c:w val="0.64142060265758527"/>
          <c:h val="0.643195965433239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Government</c:v>
                </c:pt>
                <c:pt idx="1">
                  <c:v>Abu Dhabi Fund for Development</c:v>
                </c:pt>
                <c:pt idx="2">
                  <c:v>UAE Red Crescent Authority</c:v>
                </c:pt>
                <c:pt idx="3">
                  <c:v>Khalifa Bin Zayed Al Nahyan Foundation</c:v>
                </c:pt>
                <c:pt idx="4">
                  <c:v>Abu Dhabi Future Energy Co. (MASDAR)</c:v>
                </c:pt>
                <c:pt idx="5">
                  <c:v>Others</c:v>
                </c:pt>
              </c:strCache>
            </c:strRef>
          </c:cat>
          <c:val>
            <c:numRef>
              <c:f>Sheet1!$E$3:$E$8</c:f>
              <c:numCache>
                <c:formatCode>#,##0.00</c:formatCode>
                <c:ptCount val="6"/>
                <c:pt idx="0">
                  <c:v>2610.850934553092</c:v>
                </c:pt>
                <c:pt idx="1">
                  <c:v>779.34196956166625</c:v>
                </c:pt>
                <c:pt idx="2">
                  <c:v>307.02531105308958</c:v>
                </c:pt>
                <c:pt idx="3">
                  <c:v>286.37395280424727</c:v>
                </c:pt>
                <c:pt idx="4">
                  <c:v>60.245686632180828</c:v>
                </c:pt>
                <c:pt idx="5">
                  <c:v>412.98808598499056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68871296"/>
        <c:axId val="68872832"/>
      </c:barChart>
      <c:catAx>
        <c:axId val="6887129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8872832"/>
        <c:crosses val="autoZero"/>
        <c:auto val="1"/>
        <c:lblAlgn val="ctr"/>
        <c:lblOffset val="100"/>
        <c:noMultiLvlLbl val="0"/>
      </c:catAx>
      <c:valAx>
        <c:axId val="68872832"/>
        <c:scaling>
          <c:orientation val="minMax"/>
        </c:scaling>
        <c:delete val="1"/>
        <c:axPos val="t"/>
        <c:numFmt formatCode="#,##0_);\(#,##0\)" sourceLinked="0"/>
        <c:majorTickMark val="none"/>
        <c:minorTickMark val="none"/>
        <c:tickLblPos val="none"/>
        <c:crossAx val="68871296"/>
        <c:crosses val="autoZero"/>
        <c:crossBetween val="between"/>
      </c:valAx>
      <c:spPr>
        <a:noFill/>
        <a:ln w="25400"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B/>
        </a:sp3d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562460468126782"/>
          <c:y val="0.18975008690264533"/>
          <c:w val="0.64226276432435658"/>
          <c:h val="0.6800076873236036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Sheet2!$A$3:$A$8</c:f>
              <c:strCache>
                <c:ptCount val="6"/>
                <c:pt idx="0">
                  <c:v>General Program Assistance</c:v>
                </c:pt>
                <c:pt idx="1">
                  <c:v>Humanitarian Aid and Emergency Relief</c:v>
                </c:pt>
                <c:pt idx="2">
                  <c:v>Health</c:v>
                </c:pt>
                <c:pt idx="3">
                  <c:v>Infrastructure Development</c:v>
                </c:pt>
                <c:pt idx="4">
                  <c:v>Energy Generation and Supply</c:v>
                </c:pt>
                <c:pt idx="5">
                  <c:v>Others</c:v>
                </c:pt>
              </c:strCache>
            </c:strRef>
          </c:cat>
          <c:val>
            <c:numRef>
              <c:f>Sheet2!$E$3:$E$8</c:f>
              <c:numCache>
                <c:formatCode>#,##0.00</c:formatCode>
                <c:ptCount val="6"/>
                <c:pt idx="0">
                  <c:v>2042.1698314131747</c:v>
                </c:pt>
                <c:pt idx="1">
                  <c:v>390.74288249506196</c:v>
                </c:pt>
                <c:pt idx="2">
                  <c:v>368.92146864241693</c:v>
                </c:pt>
                <c:pt idx="3">
                  <c:v>322.31637588102365</c:v>
                </c:pt>
                <c:pt idx="4">
                  <c:v>251.06179940920228</c:v>
                </c:pt>
                <c:pt idx="5">
                  <c:v>1081.6135827483838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42500480"/>
        <c:axId val="42502016"/>
      </c:barChart>
      <c:catAx>
        <c:axId val="4250048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502016"/>
        <c:crosses val="autoZero"/>
        <c:auto val="1"/>
        <c:lblAlgn val="ctr"/>
        <c:lblOffset val="100"/>
        <c:noMultiLvlLbl val="0"/>
      </c:catAx>
      <c:valAx>
        <c:axId val="42502016"/>
        <c:scaling>
          <c:orientation val="minMax"/>
        </c:scaling>
        <c:delete val="1"/>
        <c:axPos val="t"/>
        <c:numFmt formatCode="#,##0_);\(#,##0\)" sourceLinked="0"/>
        <c:majorTickMark val="none"/>
        <c:minorTickMark val="none"/>
        <c:tickLblPos val="none"/>
        <c:crossAx val="42500480"/>
        <c:crosses val="autoZero"/>
        <c:crossBetween val="between"/>
      </c:valAx>
      <c:spPr>
        <a:noFill/>
        <a:ln w="25400"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B/>
        </a:sp3d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67867929836877"/>
          <c:y val="0.19136885561209091"/>
          <c:w val="0.79320868970725278"/>
          <c:h val="0.6336653335425710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Sheet4!$A$3:$A$8</c:f>
              <c:strCache>
                <c:ptCount val="6"/>
                <c:pt idx="0">
                  <c:v>Asia</c:v>
                </c:pt>
                <c:pt idx="1">
                  <c:v>Africa</c:v>
                </c:pt>
                <c:pt idx="2">
                  <c:v>Global</c:v>
                </c:pt>
                <c:pt idx="3">
                  <c:v>Europe</c:v>
                </c:pt>
                <c:pt idx="4">
                  <c:v>Oceania</c:v>
                </c:pt>
                <c:pt idx="5">
                  <c:v>Americas</c:v>
                </c:pt>
              </c:strCache>
            </c:strRef>
          </c:cat>
          <c:val>
            <c:numRef>
              <c:f>Sheet4!$E$3:$E$8</c:f>
              <c:numCache>
                <c:formatCode>#,##0.00</c:formatCode>
                <c:ptCount val="6"/>
                <c:pt idx="0">
                  <c:v>2978.7566884957782</c:v>
                </c:pt>
                <c:pt idx="1">
                  <c:v>802.68887788240045</c:v>
                </c:pt>
                <c:pt idx="2">
                  <c:v>498.21870809618514</c:v>
                </c:pt>
                <c:pt idx="3">
                  <c:v>126.70960723114626</c:v>
                </c:pt>
                <c:pt idx="4">
                  <c:v>38.018795837190311</c:v>
                </c:pt>
                <c:pt idx="5">
                  <c:v>12.433263046555949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78777344"/>
        <c:axId val="78811904"/>
      </c:barChart>
      <c:catAx>
        <c:axId val="7877734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8811904"/>
        <c:crosses val="autoZero"/>
        <c:auto val="1"/>
        <c:lblAlgn val="ctr"/>
        <c:lblOffset val="100"/>
        <c:noMultiLvlLbl val="0"/>
      </c:catAx>
      <c:valAx>
        <c:axId val="78811904"/>
        <c:scaling>
          <c:orientation val="minMax"/>
        </c:scaling>
        <c:delete val="1"/>
        <c:axPos val="t"/>
        <c:numFmt formatCode="#,##0_);\(#,##0\)" sourceLinked="0"/>
        <c:majorTickMark val="none"/>
        <c:minorTickMark val="none"/>
        <c:tickLblPos val="none"/>
        <c:crossAx val="78777344"/>
        <c:crosses val="autoZero"/>
        <c:crossBetween val="between"/>
      </c:valAx>
      <c:spPr>
        <a:noFill/>
        <a:ln w="25400"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B/>
        </a:sp3d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B961D-61E7-450D-92B8-C334B4E6E3B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B9F03A-0184-4470-A2A8-F70DE8FE6EB0}">
      <dgm:prSet phldrT="[Text]" custT="1"/>
      <dgm:spPr/>
      <dgm:t>
        <a:bodyPr/>
        <a:lstStyle/>
        <a:p>
          <a:r>
            <a:rPr lang="en-US" sz="2000" b="1" dirty="0" smtClean="0"/>
            <a:t>1971</a:t>
          </a:r>
          <a:endParaRPr lang="en-US" sz="2000" b="1" dirty="0"/>
        </a:p>
      </dgm:t>
    </dgm:pt>
    <dgm:pt modelId="{B7623BD5-47BD-4FD6-86FE-A98E3DE3BFD2}" type="parTrans" cxnId="{3EED9051-11CE-46EC-9617-9EE40ED8DE3C}">
      <dgm:prSet/>
      <dgm:spPr/>
      <dgm:t>
        <a:bodyPr/>
        <a:lstStyle/>
        <a:p>
          <a:endParaRPr lang="en-US" sz="2000"/>
        </a:p>
      </dgm:t>
    </dgm:pt>
    <dgm:pt modelId="{AE4C4D19-F225-459F-80F0-324C3FCFFC09}" type="sibTrans" cxnId="{3EED9051-11CE-46EC-9617-9EE40ED8DE3C}">
      <dgm:prSet/>
      <dgm:spPr/>
      <dgm:t>
        <a:bodyPr/>
        <a:lstStyle/>
        <a:p>
          <a:endParaRPr lang="en-US" sz="2000"/>
        </a:p>
      </dgm:t>
    </dgm:pt>
    <dgm:pt modelId="{01F8E4BF-36D0-45D5-A15D-A9813CE8BADD}">
      <dgm:prSet phldrT="[Text]" custT="1"/>
      <dgm:spPr/>
      <dgm:t>
        <a:bodyPr/>
        <a:lstStyle/>
        <a:p>
          <a:r>
            <a:rPr lang="en-US" sz="2000" b="1" dirty="0" smtClean="0"/>
            <a:t>1983</a:t>
          </a:r>
          <a:endParaRPr lang="en-US" sz="2000" b="1" dirty="0"/>
        </a:p>
      </dgm:t>
    </dgm:pt>
    <dgm:pt modelId="{BB945608-99CF-4950-89BE-793FBE2709BE}" type="parTrans" cxnId="{BC55CE54-6384-4CAF-8600-C0B66F2B9CA5}">
      <dgm:prSet/>
      <dgm:spPr/>
      <dgm:t>
        <a:bodyPr/>
        <a:lstStyle/>
        <a:p>
          <a:endParaRPr lang="en-US" sz="2000"/>
        </a:p>
      </dgm:t>
    </dgm:pt>
    <dgm:pt modelId="{22412BE6-9E5E-46A8-9E71-7AD7C8548EEE}" type="sibTrans" cxnId="{BC55CE54-6384-4CAF-8600-C0B66F2B9CA5}">
      <dgm:prSet/>
      <dgm:spPr/>
      <dgm:t>
        <a:bodyPr/>
        <a:lstStyle/>
        <a:p>
          <a:endParaRPr lang="en-US" sz="2000"/>
        </a:p>
      </dgm:t>
    </dgm:pt>
    <dgm:pt modelId="{2683662A-AEA0-498E-8E58-FE26CA773BD4}">
      <dgm:prSet phldrT="[Text]" custT="1"/>
      <dgm:spPr/>
      <dgm:t>
        <a:bodyPr/>
        <a:lstStyle/>
        <a:p>
          <a:r>
            <a:rPr lang="en-US" sz="2000" dirty="0" smtClean="0"/>
            <a:t>UAE Red Crescent Authority</a:t>
          </a:r>
          <a:endParaRPr lang="en-US" sz="2000" dirty="0"/>
        </a:p>
      </dgm:t>
    </dgm:pt>
    <dgm:pt modelId="{8C43C619-762A-4A43-A7C2-2C823A745685}" type="parTrans" cxnId="{27F5D0A7-3506-41BA-82D5-1DCBA9FC378D}">
      <dgm:prSet/>
      <dgm:spPr/>
      <dgm:t>
        <a:bodyPr/>
        <a:lstStyle/>
        <a:p>
          <a:endParaRPr lang="en-US" sz="2000"/>
        </a:p>
      </dgm:t>
    </dgm:pt>
    <dgm:pt modelId="{9AEAD5E3-EE30-4B61-8A47-CCD8CC9D07D0}" type="sibTrans" cxnId="{27F5D0A7-3506-41BA-82D5-1DCBA9FC378D}">
      <dgm:prSet/>
      <dgm:spPr/>
      <dgm:t>
        <a:bodyPr/>
        <a:lstStyle/>
        <a:p>
          <a:endParaRPr lang="en-US" sz="2000"/>
        </a:p>
      </dgm:t>
    </dgm:pt>
    <dgm:pt modelId="{428FEB84-394E-4A97-BA3A-8840525E0B09}">
      <dgm:prSet phldrT="[Text]" custT="1"/>
      <dgm:spPr/>
      <dgm:t>
        <a:bodyPr/>
        <a:lstStyle/>
        <a:p>
          <a:r>
            <a:rPr lang="en-US" sz="2000" b="1" dirty="0" smtClean="0"/>
            <a:t>1992</a:t>
          </a:r>
          <a:endParaRPr lang="en-US" sz="2000" b="1" dirty="0"/>
        </a:p>
      </dgm:t>
    </dgm:pt>
    <dgm:pt modelId="{FE456A31-61EA-4EC3-A32E-A13FDAAC5BED}" type="parTrans" cxnId="{3052A646-7B26-4136-8EFA-6B3513313795}">
      <dgm:prSet/>
      <dgm:spPr/>
      <dgm:t>
        <a:bodyPr/>
        <a:lstStyle/>
        <a:p>
          <a:endParaRPr lang="en-US" sz="2000"/>
        </a:p>
      </dgm:t>
    </dgm:pt>
    <dgm:pt modelId="{D41AF797-3ACF-4A46-8085-521C6725CB87}" type="sibTrans" cxnId="{3052A646-7B26-4136-8EFA-6B3513313795}">
      <dgm:prSet/>
      <dgm:spPr/>
      <dgm:t>
        <a:bodyPr/>
        <a:lstStyle/>
        <a:p>
          <a:endParaRPr lang="en-US" sz="2000"/>
        </a:p>
      </dgm:t>
    </dgm:pt>
    <dgm:pt modelId="{DB1C77CD-623B-4878-807F-A487EBCC06E1}">
      <dgm:prSet phldrT="[Text]" custT="1"/>
      <dgm:spPr/>
      <dgm:t>
        <a:bodyPr/>
        <a:lstStyle/>
        <a:p>
          <a:r>
            <a:rPr lang="en-US" sz="2000" dirty="0" smtClean="0"/>
            <a:t>Zayed Bin Sultan Al Nahyan Foundation</a:t>
          </a:r>
          <a:endParaRPr lang="en-US" sz="2000" dirty="0"/>
        </a:p>
      </dgm:t>
    </dgm:pt>
    <dgm:pt modelId="{10562F4D-AFE7-421C-BB48-DD66FDAF320A}" type="parTrans" cxnId="{E0322BE0-CA45-4F72-84D6-9F390F0AD229}">
      <dgm:prSet/>
      <dgm:spPr/>
      <dgm:t>
        <a:bodyPr/>
        <a:lstStyle/>
        <a:p>
          <a:endParaRPr lang="en-US" sz="2000"/>
        </a:p>
      </dgm:t>
    </dgm:pt>
    <dgm:pt modelId="{57220166-74FD-4FD7-A888-E12C6121E45D}" type="sibTrans" cxnId="{E0322BE0-CA45-4F72-84D6-9F390F0AD229}">
      <dgm:prSet/>
      <dgm:spPr/>
      <dgm:t>
        <a:bodyPr/>
        <a:lstStyle/>
        <a:p>
          <a:endParaRPr lang="en-US" sz="2000"/>
        </a:p>
      </dgm:t>
    </dgm:pt>
    <dgm:pt modelId="{CA905E32-DDDC-4B63-B58F-2E1A0F88F404}">
      <dgm:prSet custT="1"/>
      <dgm:spPr/>
      <dgm:t>
        <a:bodyPr/>
        <a:lstStyle/>
        <a:p>
          <a:r>
            <a:rPr lang="en-US" sz="1800" b="1" dirty="0" smtClean="0"/>
            <a:t>1992- 2012</a:t>
          </a:r>
          <a:endParaRPr lang="en-US" sz="1800" b="1" dirty="0"/>
        </a:p>
      </dgm:t>
    </dgm:pt>
    <dgm:pt modelId="{66631D16-88B0-4E07-9C87-528339E8AFBA}" type="parTrans" cxnId="{9DE25EBC-5788-4972-AB7E-6E41D8A7AC9E}">
      <dgm:prSet/>
      <dgm:spPr/>
      <dgm:t>
        <a:bodyPr/>
        <a:lstStyle/>
        <a:p>
          <a:endParaRPr lang="en-US" sz="2000"/>
        </a:p>
      </dgm:t>
    </dgm:pt>
    <dgm:pt modelId="{36F9B775-B1DF-4A39-9483-31DD619126E5}" type="sibTrans" cxnId="{9DE25EBC-5788-4972-AB7E-6E41D8A7AC9E}">
      <dgm:prSet/>
      <dgm:spPr/>
      <dgm:t>
        <a:bodyPr/>
        <a:lstStyle/>
        <a:p>
          <a:endParaRPr lang="en-US" sz="2000"/>
        </a:p>
      </dgm:t>
    </dgm:pt>
    <dgm:pt modelId="{0193B6AC-A362-4E06-B299-DEEC95131CF8}">
      <dgm:prSet custT="1"/>
      <dgm:spPr/>
      <dgm:t>
        <a:bodyPr/>
        <a:lstStyle/>
        <a:p>
          <a:r>
            <a:rPr lang="en-US" sz="2000" dirty="0" smtClean="0"/>
            <a:t>More than 40 donor organizations</a:t>
          </a:r>
          <a:endParaRPr lang="en-US" sz="2000" dirty="0"/>
        </a:p>
      </dgm:t>
    </dgm:pt>
    <dgm:pt modelId="{B169DC01-A062-4FDB-B4B2-1A16E68C3503}" type="parTrans" cxnId="{F58A596A-8368-4A9E-AFCB-014B3546F259}">
      <dgm:prSet/>
      <dgm:spPr/>
      <dgm:t>
        <a:bodyPr/>
        <a:lstStyle/>
        <a:p>
          <a:endParaRPr lang="en-US" sz="2000"/>
        </a:p>
      </dgm:t>
    </dgm:pt>
    <dgm:pt modelId="{DB4E5D95-F891-4730-B2CF-CAD149D946A7}" type="sibTrans" cxnId="{F58A596A-8368-4A9E-AFCB-014B3546F259}">
      <dgm:prSet/>
      <dgm:spPr/>
      <dgm:t>
        <a:bodyPr/>
        <a:lstStyle/>
        <a:p>
          <a:endParaRPr lang="en-US" sz="2000"/>
        </a:p>
      </dgm:t>
    </dgm:pt>
    <dgm:pt modelId="{04943555-1E67-41A8-BA7E-D3452111CBB1}">
      <dgm:prSet custT="1"/>
      <dgm:spPr/>
      <dgm:t>
        <a:bodyPr/>
        <a:lstStyle/>
        <a:p>
          <a:r>
            <a:rPr lang="en-US" sz="2000" b="1" dirty="0" smtClean="0"/>
            <a:t>2008</a:t>
          </a:r>
          <a:endParaRPr lang="en-US" sz="2000" b="1" dirty="0"/>
        </a:p>
      </dgm:t>
    </dgm:pt>
    <dgm:pt modelId="{C6242108-662E-4339-99CE-6550E245EB1E}" type="parTrans" cxnId="{89527538-E5D0-4806-BAB2-681693063EC1}">
      <dgm:prSet/>
      <dgm:spPr/>
      <dgm:t>
        <a:bodyPr/>
        <a:lstStyle/>
        <a:p>
          <a:endParaRPr lang="en-US" sz="2000"/>
        </a:p>
      </dgm:t>
    </dgm:pt>
    <dgm:pt modelId="{89B38116-3FAE-4920-BC05-52415CDBC3A0}" type="sibTrans" cxnId="{89527538-E5D0-4806-BAB2-681693063EC1}">
      <dgm:prSet/>
      <dgm:spPr/>
      <dgm:t>
        <a:bodyPr/>
        <a:lstStyle/>
        <a:p>
          <a:endParaRPr lang="en-US" sz="2000"/>
        </a:p>
      </dgm:t>
    </dgm:pt>
    <dgm:pt modelId="{7F0E7700-DEF0-471D-BE0F-12A4E985BA04}">
      <dgm:prSet custT="1"/>
      <dgm:spPr/>
      <dgm:t>
        <a:bodyPr/>
        <a:lstStyle/>
        <a:p>
          <a:r>
            <a:rPr lang="en-US" sz="2000" dirty="0" smtClean="0"/>
            <a:t>The UAE Office for the Coordination of Foreign Aid (OCFA)</a:t>
          </a:r>
          <a:endParaRPr lang="en-US" sz="2000" dirty="0"/>
        </a:p>
      </dgm:t>
    </dgm:pt>
    <dgm:pt modelId="{21B0FEFB-69C5-4E15-AE54-FA9D69755F5D}" type="parTrans" cxnId="{FA49001B-138D-48EA-AF40-F23D20A47F09}">
      <dgm:prSet/>
      <dgm:spPr/>
      <dgm:t>
        <a:bodyPr/>
        <a:lstStyle/>
        <a:p>
          <a:endParaRPr lang="en-US" sz="2000"/>
        </a:p>
      </dgm:t>
    </dgm:pt>
    <dgm:pt modelId="{D42CCFD1-B742-4EBD-9257-B27B78538DA3}" type="sibTrans" cxnId="{FA49001B-138D-48EA-AF40-F23D20A47F09}">
      <dgm:prSet/>
      <dgm:spPr/>
      <dgm:t>
        <a:bodyPr/>
        <a:lstStyle/>
        <a:p>
          <a:endParaRPr lang="en-US" sz="2000"/>
        </a:p>
      </dgm:t>
    </dgm:pt>
    <dgm:pt modelId="{B46ED905-2E26-4D5C-B737-DB33C851E20B}">
      <dgm:prSet custT="1"/>
      <dgm:spPr/>
      <dgm:t>
        <a:bodyPr/>
        <a:lstStyle/>
        <a:p>
          <a:r>
            <a:rPr lang="en-US" sz="2000" b="1" dirty="0" smtClean="0"/>
            <a:t>2013</a:t>
          </a:r>
          <a:endParaRPr lang="en-US" sz="2000" b="1" dirty="0"/>
        </a:p>
      </dgm:t>
    </dgm:pt>
    <dgm:pt modelId="{06329105-5432-4146-9B27-9F5A7062AE73}" type="parTrans" cxnId="{2560CCF8-9E20-435E-8043-743780FE9889}">
      <dgm:prSet/>
      <dgm:spPr/>
      <dgm:t>
        <a:bodyPr/>
        <a:lstStyle/>
        <a:p>
          <a:endParaRPr lang="en-US" sz="2000"/>
        </a:p>
      </dgm:t>
    </dgm:pt>
    <dgm:pt modelId="{A6B3901D-6381-459A-AC24-8C8E7F67C601}" type="sibTrans" cxnId="{2560CCF8-9E20-435E-8043-743780FE9889}">
      <dgm:prSet/>
      <dgm:spPr/>
      <dgm:t>
        <a:bodyPr/>
        <a:lstStyle/>
        <a:p>
          <a:endParaRPr lang="en-US" sz="2000"/>
        </a:p>
      </dgm:t>
    </dgm:pt>
    <dgm:pt modelId="{1AF2D29A-9C9E-46F2-BFDA-C1CDAF988482}">
      <dgm:prSet custT="1"/>
      <dgm:spPr/>
      <dgm:t>
        <a:bodyPr/>
        <a:lstStyle/>
        <a:p>
          <a:r>
            <a:rPr lang="en-US" sz="2000" dirty="0" smtClean="0"/>
            <a:t>The Ministry of International Cooperation and Development (MICAD)  </a:t>
          </a:r>
          <a:endParaRPr lang="en-US" sz="2000" dirty="0"/>
        </a:p>
      </dgm:t>
    </dgm:pt>
    <dgm:pt modelId="{714B6B6B-5EBD-4741-B5B1-CE7A44B9C323}" type="parTrans" cxnId="{94F9F889-52CA-42C9-880F-99D3C3AE1622}">
      <dgm:prSet/>
      <dgm:spPr/>
      <dgm:t>
        <a:bodyPr/>
        <a:lstStyle/>
        <a:p>
          <a:endParaRPr lang="en-US" sz="2000"/>
        </a:p>
      </dgm:t>
    </dgm:pt>
    <dgm:pt modelId="{522EEDE6-5F99-4E8D-A7AC-CD86ABFE8AA6}" type="sibTrans" cxnId="{94F9F889-52CA-42C9-880F-99D3C3AE1622}">
      <dgm:prSet/>
      <dgm:spPr/>
      <dgm:t>
        <a:bodyPr/>
        <a:lstStyle/>
        <a:p>
          <a:endParaRPr lang="en-US" sz="2000"/>
        </a:p>
      </dgm:t>
    </dgm:pt>
    <dgm:pt modelId="{A6B7139F-68DD-41EB-95AA-83931BB4D501}">
      <dgm:prSet phldrT="[Text]" custT="1"/>
      <dgm:spPr/>
      <dgm:t>
        <a:bodyPr/>
        <a:lstStyle/>
        <a:p>
          <a:r>
            <a:rPr lang="en-US" sz="2000" dirty="0" smtClean="0"/>
            <a:t>UAE Established</a:t>
          </a:r>
          <a:endParaRPr lang="en-US" sz="2000" dirty="0"/>
        </a:p>
      </dgm:t>
    </dgm:pt>
    <dgm:pt modelId="{41EF83BE-BE00-46B0-A058-FA0C7A3CDB76}" type="parTrans" cxnId="{2CFF7142-AE9A-428E-ABF5-1E382953E6BA}">
      <dgm:prSet/>
      <dgm:spPr/>
      <dgm:t>
        <a:bodyPr/>
        <a:lstStyle/>
        <a:p>
          <a:endParaRPr lang="en-US"/>
        </a:p>
      </dgm:t>
    </dgm:pt>
    <dgm:pt modelId="{2B0EC4B3-B7FB-4087-B649-56C70A24CA30}" type="sibTrans" cxnId="{2CFF7142-AE9A-428E-ABF5-1E382953E6BA}">
      <dgm:prSet/>
      <dgm:spPr/>
      <dgm:t>
        <a:bodyPr/>
        <a:lstStyle/>
        <a:p>
          <a:endParaRPr lang="en-US"/>
        </a:p>
      </dgm:t>
    </dgm:pt>
    <dgm:pt modelId="{3C2D5477-BB13-4448-B87A-9B547A497ECD}">
      <dgm:prSet phldrT="[Text]" custT="1"/>
      <dgm:spPr/>
      <dgm:t>
        <a:bodyPr/>
        <a:lstStyle/>
        <a:p>
          <a:r>
            <a:rPr lang="en-US" sz="2000" dirty="0" smtClean="0"/>
            <a:t>1971</a:t>
          </a:r>
          <a:endParaRPr lang="en-US" sz="2000" dirty="0"/>
        </a:p>
      </dgm:t>
    </dgm:pt>
    <dgm:pt modelId="{2A8C93D5-F0DC-4C4E-8D73-35C20D951C0C}" type="sibTrans" cxnId="{CB66A417-3021-436C-8F01-65853E1CE94B}">
      <dgm:prSet/>
      <dgm:spPr/>
      <dgm:t>
        <a:bodyPr/>
        <a:lstStyle/>
        <a:p>
          <a:endParaRPr lang="en-US"/>
        </a:p>
      </dgm:t>
    </dgm:pt>
    <dgm:pt modelId="{EB523DCD-B301-445E-878C-C46369DC0F1C}" type="parTrans" cxnId="{CB66A417-3021-436C-8F01-65853E1CE94B}">
      <dgm:prSet/>
      <dgm:spPr/>
      <dgm:t>
        <a:bodyPr/>
        <a:lstStyle/>
        <a:p>
          <a:endParaRPr lang="en-US"/>
        </a:p>
      </dgm:t>
    </dgm:pt>
    <dgm:pt modelId="{28310117-FA7F-4099-934C-FDFEDCFA164C}">
      <dgm:prSet custT="1"/>
      <dgm:spPr/>
      <dgm:t>
        <a:bodyPr/>
        <a:lstStyle/>
        <a:p>
          <a:r>
            <a:rPr lang="en-US" sz="2000" dirty="0" smtClean="0"/>
            <a:t>Abu Dhabi Fund For Development ( July</a:t>
          </a:r>
          <a:r>
            <a:rPr lang="en-US" sz="1500" dirty="0" smtClean="0"/>
            <a:t>)</a:t>
          </a:r>
          <a:endParaRPr lang="en-US" sz="1500" dirty="0"/>
        </a:p>
      </dgm:t>
    </dgm:pt>
    <dgm:pt modelId="{D4B71CEB-59AB-4FB3-B1CC-B7278281149A}" type="parTrans" cxnId="{BD582C28-6AFC-41C8-834E-9252B37521B4}">
      <dgm:prSet/>
      <dgm:spPr/>
      <dgm:t>
        <a:bodyPr/>
        <a:lstStyle/>
        <a:p>
          <a:endParaRPr lang="en-US"/>
        </a:p>
      </dgm:t>
    </dgm:pt>
    <dgm:pt modelId="{760B80B0-4EFF-455D-B848-2EBDE2E4B231}" type="sibTrans" cxnId="{BD582C28-6AFC-41C8-834E-9252B37521B4}">
      <dgm:prSet/>
      <dgm:spPr/>
      <dgm:t>
        <a:bodyPr/>
        <a:lstStyle/>
        <a:p>
          <a:endParaRPr lang="en-US"/>
        </a:p>
      </dgm:t>
    </dgm:pt>
    <dgm:pt modelId="{C9EE5810-7EFA-45BE-9401-28B220DCB63A}">
      <dgm:prSet/>
      <dgm:spPr/>
      <dgm:t>
        <a:bodyPr/>
        <a:lstStyle/>
        <a:p>
          <a:endParaRPr lang="en-US" sz="1500" dirty="0"/>
        </a:p>
      </dgm:t>
    </dgm:pt>
    <dgm:pt modelId="{5646DFD4-4A3C-44AB-919C-32DAA19EAFD7}" type="parTrans" cxnId="{912AC3EE-71F4-4071-B368-3E161350B7CD}">
      <dgm:prSet/>
      <dgm:spPr/>
      <dgm:t>
        <a:bodyPr/>
        <a:lstStyle/>
        <a:p>
          <a:endParaRPr lang="en-US"/>
        </a:p>
      </dgm:t>
    </dgm:pt>
    <dgm:pt modelId="{A985A5D1-35E3-4AC9-9C63-113A14527942}" type="sibTrans" cxnId="{912AC3EE-71F4-4071-B368-3E161350B7CD}">
      <dgm:prSet/>
      <dgm:spPr/>
      <dgm:t>
        <a:bodyPr/>
        <a:lstStyle/>
        <a:p>
          <a:endParaRPr lang="en-US"/>
        </a:p>
      </dgm:t>
    </dgm:pt>
    <dgm:pt modelId="{3475AF86-13C6-437D-A4ED-F9A8DF3B3547}" type="pres">
      <dgm:prSet presAssocID="{023B961D-61E7-450D-92B8-C334B4E6E3B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2CFCB1-25B5-48C2-8CCD-8B7CB02FDD29}" type="pres">
      <dgm:prSet presAssocID="{3FB9F03A-0184-4470-A2A8-F70DE8FE6EB0}" presName="composite" presStyleCnt="0"/>
      <dgm:spPr/>
    </dgm:pt>
    <dgm:pt modelId="{0FC95517-A576-4ED4-98CB-E902B8275DC6}" type="pres">
      <dgm:prSet presAssocID="{3FB9F03A-0184-4470-A2A8-F70DE8FE6EB0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42F8B-A38A-4551-BF85-79D56ABDBFF1}" type="pres">
      <dgm:prSet presAssocID="{3FB9F03A-0184-4470-A2A8-F70DE8FE6EB0}" presName="descendantText" presStyleLbl="alignAcc1" presStyleIdx="0" presStyleCnt="7" custScaleX="98533" custLinFactNeighborX="-1344" custLinFactNeighborY="-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B4150-0A15-4FFF-8980-4919631B50AC}" type="pres">
      <dgm:prSet presAssocID="{AE4C4D19-F225-459F-80F0-324C3FCFFC09}" presName="sp" presStyleCnt="0"/>
      <dgm:spPr/>
    </dgm:pt>
    <dgm:pt modelId="{AB9A325D-960E-40EE-9EF1-FD6B51693E47}" type="pres">
      <dgm:prSet presAssocID="{3C2D5477-BB13-4448-B87A-9B547A497ECD}" presName="composite" presStyleCnt="0"/>
      <dgm:spPr/>
    </dgm:pt>
    <dgm:pt modelId="{88C6E89E-F66B-4093-A3AA-030BFCAF2B46}" type="pres">
      <dgm:prSet presAssocID="{3C2D5477-BB13-4448-B87A-9B547A497EC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292BF-AE1C-4FF4-AB37-2638189459D2}" type="pres">
      <dgm:prSet presAssocID="{3C2D5477-BB13-4448-B87A-9B547A497ECD}" presName="descendantText" presStyleLbl="alignAcc1" presStyleIdx="1" presStyleCnt="7" custLinFactNeighborX="574" custLinFactNeighborY="-9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D92EC-1E3B-4D3D-96D0-6575645FE456}" type="pres">
      <dgm:prSet presAssocID="{2A8C93D5-F0DC-4C4E-8D73-35C20D951C0C}" presName="sp" presStyleCnt="0"/>
      <dgm:spPr/>
    </dgm:pt>
    <dgm:pt modelId="{08901E17-416B-49E5-8CF1-ADFFBAC2BF00}" type="pres">
      <dgm:prSet presAssocID="{01F8E4BF-36D0-45D5-A15D-A9813CE8BADD}" presName="composite" presStyleCnt="0"/>
      <dgm:spPr/>
    </dgm:pt>
    <dgm:pt modelId="{78305EDA-CFFB-49F2-8A18-BBDC85368326}" type="pres">
      <dgm:prSet presAssocID="{01F8E4BF-36D0-45D5-A15D-A9813CE8BAD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64213-AEA9-4346-A197-F85765323F4A}" type="pres">
      <dgm:prSet presAssocID="{01F8E4BF-36D0-45D5-A15D-A9813CE8BADD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4E71E-839A-45E3-B231-265B6CF45B1C}" type="pres">
      <dgm:prSet presAssocID="{22412BE6-9E5E-46A8-9E71-7AD7C8548EEE}" presName="sp" presStyleCnt="0"/>
      <dgm:spPr/>
    </dgm:pt>
    <dgm:pt modelId="{7C437200-4CDA-4450-90C7-B8E0AFAE10C8}" type="pres">
      <dgm:prSet presAssocID="{428FEB84-394E-4A97-BA3A-8840525E0B09}" presName="composite" presStyleCnt="0"/>
      <dgm:spPr/>
    </dgm:pt>
    <dgm:pt modelId="{D2CBE352-362E-455B-B540-39952CDC7038}" type="pres">
      <dgm:prSet presAssocID="{428FEB84-394E-4A97-BA3A-8840525E0B09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321AB-CBEA-4D75-9263-4527B59676A6}" type="pres">
      <dgm:prSet presAssocID="{428FEB84-394E-4A97-BA3A-8840525E0B09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4871F-994D-4C29-BA49-AA75A61317AC}" type="pres">
      <dgm:prSet presAssocID="{D41AF797-3ACF-4A46-8085-521C6725CB87}" presName="sp" presStyleCnt="0"/>
      <dgm:spPr/>
    </dgm:pt>
    <dgm:pt modelId="{EC0DF856-0F17-4883-9DC5-3276EFCB9A4D}" type="pres">
      <dgm:prSet presAssocID="{CA905E32-DDDC-4B63-B58F-2E1A0F88F404}" presName="composite" presStyleCnt="0"/>
      <dgm:spPr/>
    </dgm:pt>
    <dgm:pt modelId="{FF5485E8-2159-4CAB-BB2A-BD5804EAA35D}" type="pres">
      <dgm:prSet presAssocID="{CA905E32-DDDC-4B63-B58F-2E1A0F88F404}" presName="parentText" presStyleLbl="alignNode1" presStyleIdx="4" presStyleCnt="7" custScaleY="115551" custLinFactNeighborY="5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4D0C4-479B-4CB0-9CCD-59A2B0163011}" type="pres">
      <dgm:prSet presAssocID="{CA905E32-DDDC-4B63-B58F-2E1A0F88F404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249FB-910D-4CFE-81BC-636B92F1C732}" type="pres">
      <dgm:prSet presAssocID="{36F9B775-B1DF-4A39-9483-31DD619126E5}" presName="sp" presStyleCnt="0"/>
      <dgm:spPr/>
    </dgm:pt>
    <dgm:pt modelId="{3E43EE95-3813-4D37-B8D5-59ACB621D661}" type="pres">
      <dgm:prSet presAssocID="{04943555-1E67-41A8-BA7E-D3452111CBB1}" presName="composite" presStyleCnt="0"/>
      <dgm:spPr/>
    </dgm:pt>
    <dgm:pt modelId="{C22C04B6-7AD2-49E2-8B46-74CA0214B8ED}" type="pres">
      <dgm:prSet presAssocID="{04943555-1E67-41A8-BA7E-D3452111CBB1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44F72-E6FA-4F85-8F65-6D5A47994358}" type="pres">
      <dgm:prSet presAssocID="{04943555-1E67-41A8-BA7E-D3452111CBB1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792D0-EA69-4FD5-8851-6222054D2E89}" type="pres">
      <dgm:prSet presAssocID="{89B38116-3FAE-4920-BC05-52415CDBC3A0}" presName="sp" presStyleCnt="0"/>
      <dgm:spPr/>
    </dgm:pt>
    <dgm:pt modelId="{E3C16964-3560-404B-AF31-0515DF63DB22}" type="pres">
      <dgm:prSet presAssocID="{B46ED905-2E26-4D5C-B737-DB33C851E20B}" presName="composite" presStyleCnt="0"/>
      <dgm:spPr/>
    </dgm:pt>
    <dgm:pt modelId="{D73EBCF6-2FE4-47B9-840D-78C5DF9CD892}" type="pres">
      <dgm:prSet presAssocID="{B46ED905-2E26-4D5C-B737-DB33C851E20B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ABF17-E544-46A3-A9DE-4172301C2470}" type="pres">
      <dgm:prSet presAssocID="{B46ED905-2E26-4D5C-B737-DB33C851E20B}" presName="descendantText" presStyleLbl="alignAcc1" presStyleIdx="6" presStyleCnt="7" custLinFactNeighborX="1581" custLinFactNeighborY="-16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ED9051-11CE-46EC-9617-9EE40ED8DE3C}" srcId="{023B961D-61E7-450D-92B8-C334B4E6E3B1}" destId="{3FB9F03A-0184-4470-A2A8-F70DE8FE6EB0}" srcOrd="0" destOrd="0" parTransId="{B7623BD5-47BD-4FD6-86FE-A98E3DE3BFD2}" sibTransId="{AE4C4D19-F225-459F-80F0-324C3FCFFC09}"/>
    <dgm:cxn modelId="{89527538-E5D0-4806-BAB2-681693063EC1}" srcId="{023B961D-61E7-450D-92B8-C334B4E6E3B1}" destId="{04943555-1E67-41A8-BA7E-D3452111CBB1}" srcOrd="5" destOrd="0" parTransId="{C6242108-662E-4339-99CE-6550E245EB1E}" sibTransId="{89B38116-3FAE-4920-BC05-52415CDBC3A0}"/>
    <dgm:cxn modelId="{2CFF7142-AE9A-428E-ABF5-1E382953E6BA}" srcId="{3C2D5477-BB13-4448-B87A-9B547A497ECD}" destId="{A6B7139F-68DD-41EB-95AA-83931BB4D501}" srcOrd="0" destOrd="0" parTransId="{41EF83BE-BE00-46B0-A058-FA0C7A3CDB76}" sibTransId="{2B0EC4B3-B7FB-4087-B649-56C70A24CA30}"/>
    <dgm:cxn modelId="{BC55CE54-6384-4CAF-8600-C0B66F2B9CA5}" srcId="{023B961D-61E7-450D-92B8-C334B4E6E3B1}" destId="{01F8E4BF-36D0-45D5-A15D-A9813CE8BADD}" srcOrd="2" destOrd="0" parTransId="{BB945608-99CF-4950-89BE-793FBE2709BE}" sibTransId="{22412BE6-9E5E-46A8-9E71-7AD7C8548EEE}"/>
    <dgm:cxn modelId="{7CAF2504-1222-408A-B59B-E8CB761C4C1A}" type="presOf" srcId="{3C2D5477-BB13-4448-B87A-9B547A497ECD}" destId="{88C6E89E-F66B-4093-A3AA-030BFCAF2B46}" srcOrd="0" destOrd="0" presId="urn:microsoft.com/office/officeart/2005/8/layout/chevron2"/>
    <dgm:cxn modelId="{3052A646-7B26-4136-8EFA-6B3513313795}" srcId="{023B961D-61E7-450D-92B8-C334B4E6E3B1}" destId="{428FEB84-394E-4A97-BA3A-8840525E0B09}" srcOrd="3" destOrd="0" parTransId="{FE456A31-61EA-4EC3-A32E-A13FDAAC5BED}" sibTransId="{D41AF797-3ACF-4A46-8085-521C6725CB87}"/>
    <dgm:cxn modelId="{CBA6A449-0975-482E-A5E2-CE400090D690}" type="presOf" srcId="{CA905E32-DDDC-4B63-B58F-2E1A0F88F404}" destId="{FF5485E8-2159-4CAB-BB2A-BD5804EAA35D}" srcOrd="0" destOrd="0" presId="urn:microsoft.com/office/officeart/2005/8/layout/chevron2"/>
    <dgm:cxn modelId="{B77B6253-89A7-44BA-AA2E-C42C57A307F8}" type="presOf" srcId="{DB1C77CD-623B-4878-807F-A487EBCC06E1}" destId="{7D3321AB-CBEA-4D75-9263-4527B59676A6}" srcOrd="0" destOrd="0" presId="urn:microsoft.com/office/officeart/2005/8/layout/chevron2"/>
    <dgm:cxn modelId="{E0322BE0-CA45-4F72-84D6-9F390F0AD229}" srcId="{428FEB84-394E-4A97-BA3A-8840525E0B09}" destId="{DB1C77CD-623B-4878-807F-A487EBCC06E1}" srcOrd="0" destOrd="0" parTransId="{10562F4D-AFE7-421C-BB48-DD66FDAF320A}" sibTransId="{57220166-74FD-4FD7-A888-E12C6121E45D}"/>
    <dgm:cxn modelId="{10C33F3C-1352-4168-8AFF-CD99E1E1FE55}" type="presOf" srcId="{04943555-1E67-41A8-BA7E-D3452111CBB1}" destId="{C22C04B6-7AD2-49E2-8B46-74CA0214B8ED}" srcOrd="0" destOrd="0" presId="urn:microsoft.com/office/officeart/2005/8/layout/chevron2"/>
    <dgm:cxn modelId="{2560CCF8-9E20-435E-8043-743780FE9889}" srcId="{023B961D-61E7-450D-92B8-C334B4E6E3B1}" destId="{B46ED905-2E26-4D5C-B737-DB33C851E20B}" srcOrd="6" destOrd="0" parTransId="{06329105-5432-4146-9B27-9F5A7062AE73}" sibTransId="{A6B3901D-6381-459A-AC24-8C8E7F67C601}"/>
    <dgm:cxn modelId="{BD582C28-6AFC-41C8-834E-9252B37521B4}" srcId="{3FB9F03A-0184-4470-A2A8-F70DE8FE6EB0}" destId="{28310117-FA7F-4099-934C-FDFEDCFA164C}" srcOrd="0" destOrd="0" parTransId="{D4B71CEB-59AB-4FB3-B1CC-B7278281149A}" sibTransId="{760B80B0-4EFF-455D-B848-2EBDE2E4B231}"/>
    <dgm:cxn modelId="{F58A596A-8368-4A9E-AFCB-014B3546F259}" srcId="{CA905E32-DDDC-4B63-B58F-2E1A0F88F404}" destId="{0193B6AC-A362-4E06-B299-DEEC95131CF8}" srcOrd="0" destOrd="0" parTransId="{B169DC01-A062-4FDB-B4B2-1A16E68C3503}" sibTransId="{DB4E5D95-F891-4730-B2CF-CAD149D946A7}"/>
    <dgm:cxn modelId="{9DE25EBC-5788-4972-AB7E-6E41D8A7AC9E}" srcId="{023B961D-61E7-450D-92B8-C334B4E6E3B1}" destId="{CA905E32-DDDC-4B63-B58F-2E1A0F88F404}" srcOrd="4" destOrd="0" parTransId="{66631D16-88B0-4E07-9C87-528339E8AFBA}" sibTransId="{36F9B775-B1DF-4A39-9483-31DD619126E5}"/>
    <dgm:cxn modelId="{E8943260-4FC5-440B-8E12-0E97461B8603}" type="presOf" srcId="{1AF2D29A-9C9E-46F2-BFDA-C1CDAF988482}" destId="{FBBABF17-E544-46A3-A9DE-4172301C2470}" srcOrd="0" destOrd="0" presId="urn:microsoft.com/office/officeart/2005/8/layout/chevron2"/>
    <dgm:cxn modelId="{1F233027-D268-476A-816D-E951FA4FC7B6}" type="presOf" srcId="{28310117-FA7F-4099-934C-FDFEDCFA164C}" destId="{6DA42F8B-A38A-4551-BF85-79D56ABDBFF1}" srcOrd="0" destOrd="0" presId="urn:microsoft.com/office/officeart/2005/8/layout/chevron2"/>
    <dgm:cxn modelId="{4F8C556F-5D31-430D-A11F-5FA5E52A153C}" type="presOf" srcId="{2683662A-AEA0-498E-8E58-FE26CA773BD4}" destId="{34164213-AEA9-4346-A197-F85765323F4A}" srcOrd="0" destOrd="0" presId="urn:microsoft.com/office/officeart/2005/8/layout/chevron2"/>
    <dgm:cxn modelId="{27F5D0A7-3506-41BA-82D5-1DCBA9FC378D}" srcId="{01F8E4BF-36D0-45D5-A15D-A9813CE8BADD}" destId="{2683662A-AEA0-498E-8E58-FE26CA773BD4}" srcOrd="0" destOrd="0" parTransId="{8C43C619-762A-4A43-A7C2-2C823A745685}" sibTransId="{9AEAD5E3-EE30-4B61-8A47-CCD8CC9D07D0}"/>
    <dgm:cxn modelId="{94F9F889-52CA-42C9-880F-99D3C3AE1622}" srcId="{B46ED905-2E26-4D5C-B737-DB33C851E20B}" destId="{1AF2D29A-9C9E-46F2-BFDA-C1CDAF988482}" srcOrd="0" destOrd="0" parTransId="{714B6B6B-5EBD-4741-B5B1-CE7A44B9C323}" sibTransId="{522EEDE6-5F99-4E8D-A7AC-CD86ABFE8AA6}"/>
    <dgm:cxn modelId="{92121D02-486F-45A7-97A3-6A3D0A4E0A1C}" type="presOf" srcId="{3FB9F03A-0184-4470-A2A8-F70DE8FE6EB0}" destId="{0FC95517-A576-4ED4-98CB-E902B8275DC6}" srcOrd="0" destOrd="0" presId="urn:microsoft.com/office/officeart/2005/8/layout/chevron2"/>
    <dgm:cxn modelId="{289162B2-DFAD-48FC-8E9D-DA679B7ECF0B}" type="presOf" srcId="{C9EE5810-7EFA-45BE-9401-28B220DCB63A}" destId="{6DA42F8B-A38A-4551-BF85-79D56ABDBFF1}" srcOrd="0" destOrd="1" presId="urn:microsoft.com/office/officeart/2005/8/layout/chevron2"/>
    <dgm:cxn modelId="{912AC3EE-71F4-4071-B368-3E161350B7CD}" srcId="{3FB9F03A-0184-4470-A2A8-F70DE8FE6EB0}" destId="{C9EE5810-7EFA-45BE-9401-28B220DCB63A}" srcOrd="1" destOrd="0" parTransId="{5646DFD4-4A3C-44AB-919C-32DAA19EAFD7}" sibTransId="{A985A5D1-35E3-4AC9-9C63-113A14527942}"/>
    <dgm:cxn modelId="{D67FEEA8-B5BC-4A40-9975-A28C7A41E2A9}" type="presOf" srcId="{023B961D-61E7-450D-92B8-C334B4E6E3B1}" destId="{3475AF86-13C6-437D-A4ED-F9A8DF3B3547}" srcOrd="0" destOrd="0" presId="urn:microsoft.com/office/officeart/2005/8/layout/chevron2"/>
    <dgm:cxn modelId="{E3E372BA-7EDC-4229-A951-AF79AF4AA7DA}" type="presOf" srcId="{B46ED905-2E26-4D5C-B737-DB33C851E20B}" destId="{D73EBCF6-2FE4-47B9-840D-78C5DF9CD892}" srcOrd="0" destOrd="0" presId="urn:microsoft.com/office/officeart/2005/8/layout/chevron2"/>
    <dgm:cxn modelId="{FA49001B-138D-48EA-AF40-F23D20A47F09}" srcId="{04943555-1E67-41A8-BA7E-D3452111CBB1}" destId="{7F0E7700-DEF0-471D-BE0F-12A4E985BA04}" srcOrd="0" destOrd="0" parTransId="{21B0FEFB-69C5-4E15-AE54-FA9D69755F5D}" sibTransId="{D42CCFD1-B742-4EBD-9257-B27B78538DA3}"/>
    <dgm:cxn modelId="{25D36946-8197-45A6-9B81-F5A67E48CD5F}" type="presOf" srcId="{0193B6AC-A362-4E06-B299-DEEC95131CF8}" destId="{5424D0C4-479B-4CB0-9CCD-59A2B0163011}" srcOrd="0" destOrd="0" presId="urn:microsoft.com/office/officeart/2005/8/layout/chevron2"/>
    <dgm:cxn modelId="{43C4EF49-ABC4-477F-82FF-765CC9C07E2A}" type="presOf" srcId="{A6B7139F-68DD-41EB-95AA-83931BB4D501}" destId="{994292BF-AE1C-4FF4-AB37-2638189459D2}" srcOrd="0" destOrd="0" presId="urn:microsoft.com/office/officeart/2005/8/layout/chevron2"/>
    <dgm:cxn modelId="{CB66A417-3021-436C-8F01-65853E1CE94B}" srcId="{023B961D-61E7-450D-92B8-C334B4E6E3B1}" destId="{3C2D5477-BB13-4448-B87A-9B547A497ECD}" srcOrd="1" destOrd="0" parTransId="{EB523DCD-B301-445E-878C-C46369DC0F1C}" sibTransId="{2A8C93D5-F0DC-4C4E-8D73-35C20D951C0C}"/>
    <dgm:cxn modelId="{6F02EA17-7192-471F-9196-3C57B9AAA2CA}" type="presOf" srcId="{428FEB84-394E-4A97-BA3A-8840525E0B09}" destId="{D2CBE352-362E-455B-B540-39952CDC7038}" srcOrd="0" destOrd="0" presId="urn:microsoft.com/office/officeart/2005/8/layout/chevron2"/>
    <dgm:cxn modelId="{FF3982B0-12AE-48A8-90D5-8A7464426B94}" type="presOf" srcId="{01F8E4BF-36D0-45D5-A15D-A9813CE8BADD}" destId="{78305EDA-CFFB-49F2-8A18-BBDC85368326}" srcOrd="0" destOrd="0" presId="urn:microsoft.com/office/officeart/2005/8/layout/chevron2"/>
    <dgm:cxn modelId="{DA669DB1-0909-4E4C-9527-BA070F45A521}" type="presOf" srcId="{7F0E7700-DEF0-471D-BE0F-12A4E985BA04}" destId="{E0744F72-E6FA-4F85-8F65-6D5A47994358}" srcOrd="0" destOrd="0" presId="urn:microsoft.com/office/officeart/2005/8/layout/chevron2"/>
    <dgm:cxn modelId="{C87DC34A-A6DF-4683-99EC-233C125B1EA2}" type="presParOf" srcId="{3475AF86-13C6-437D-A4ED-F9A8DF3B3547}" destId="{872CFCB1-25B5-48C2-8CCD-8B7CB02FDD29}" srcOrd="0" destOrd="0" presId="urn:microsoft.com/office/officeart/2005/8/layout/chevron2"/>
    <dgm:cxn modelId="{AABB3F1A-8F21-46AB-BBBA-0A456F5E4341}" type="presParOf" srcId="{872CFCB1-25B5-48C2-8CCD-8B7CB02FDD29}" destId="{0FC95517-A576-4ED4-98CB-E902B8275DC6}" srcOrd="0" destOrd="0" presId="urn:microsoft.com/office/officeart/2005/8/layout/chevron2"/>
    <dgm:cxn modelId="{B39AC895-5B53-48B8-BA84-12D4D4FD0B2B}" type="presParOf" srcId="{872CFCB1-25B5-48C2-8CCD-8B7CB02FDD29}" destId="{6DA42F8B-A38A-4551-BF85-79D56ABDBFF1}" srcOrd="1" destOrd="0" presId="urn:microsoft.com/office/officeart/2005/8/layout/chevron2"/>
    <dgm:cxn modelId="{1033F34A-A4AD-42E7-8102-FB1D77007561}" type="presParOf" srcId="{3475AF86-13C6-437D-A4ED-F9A8DF3B3547}" destId="{25DB4150-0A15-4FFF-8980-4919631B50AC}" srcOrd="1" destOrd="0" presId="urn:microsoft.com/office/officeart/2005/8/layout/chevron2"/>
    <dgm:cxn modelId="{BAB4FEED-767C-4D72-8E5A-BE080248D857}" type="presParOf" srcId="{3475AF86-13C6-437D-A4ED-F9A8DF3B3547}" destId="{AB9A325D-960E-40EE-9EF1-FD6B51693E47}" srcOrd="2" destOrd="0" presId="urn:microsoft.com/office/officeart/2005/8/layout/chevron2"/>
    <dgm:cxn modelId="{C0C8EEE3-67DA-4A1E-864C-2E3CF5B43DF6}" type="presParOf" srcId="{AB9A325D-960E-40EE-9EF1-FD6B51693E47}" destId="{88C6E89E-F66B-4093-A3AA-030BFCAF2B46}" srcOrd="0" destOrd="0" presId="urn:microsoft.com/office/officeart/2005/8/layout/chevron2"/>
    <dgm:cxn modelId="{9C0C87A4-ADD4-4D0D-8469-B5B0B18D35E2}" type="presParOf" srcId="{AB9A325D-960E-40EE-9EF1-FD6B51693E47}" destId="{994292BF-AE1C-4FF4-AB37-2638189459D2}" srcOrd="1" destOrd="0" presId="urn:microsoft.com/office/officeart/2005/8/layout/chevron2"/>
    <dgm:cxn modelId="{5EA1DFF1-2727-4C7A-83E2-359D82FF4F10}" type="presParOf" srcId="{3475AF86-13C6-437D-A4ED-F9A8DF3B3547}" destId="{05DD92EC-1E3B-4D3D-96D0-6575645FE456}" srcOrd="3" destOrd="0" presId="urn:microsoft.com/office/officeart/2005/8/layout/chevron2"/>
    <dgm:cxn modelId="{9A96FFF7-A315-4233-A6A7-0BFE4A67D329}" type="presParOf" srcId="{3475AF86-13C6-437D-A4ED-F9A8DF3B3547}" destId="{08901E17-416B-49E5-8CF1-ADFFBAC2BF00}" srcOrd="4" destOrd="0" presId="urn:microsoft.com/office/officeart/2005/8/layout/chevron2"/>
    <dgm:cxn modelId="{D89BCF06-7C80-4AB6-97B2-668E7485DC84}" type="presParOf" srcId="{08901E17-416B-49E5-8CF1-ADFFBAC2BF00}" destId="{78305EDA-CFFB-49F2-8A18-BBDC85368326}" srcOrd="0" destOrd="0" presId="urn:microsoft.com/office/officeart/2005/8/layout/chevron2"/>
    <dgm:cxn modelId="{A34F559D-98EB-4F25-81B3-19A30A5AB594}" type="presParOf" srcId="{08901E17-416B-49E5-8CF1-ADFFBAC2BF00}" destId="{34164213-AEA9-4346-A197-F85765323F4A}" srcOrd="1" destOrd="0" presId="urn:microsoft.com/office/officeart/2005/8/layout/chevron2"/>
    <dgm:cxn modelId="{6C43C4E8-8F2F-4274-B13F-CD4EB2561B44}" type="presParOf" srcId="{3475AF86-13C6-437D-A4ED-F9A8DF3B3547}" destId="{DFC4E71E-839A-45E3-B231-265B6CF45B1C}" srcOrd="5" destOrd="0" presId="urn:microsoft.com/office/officeart/2005/8/layout/chevron2"/>
    <dgm:cxn modelId="{55E19F7A-7CCB-48C4-B645-CB91034C4ED3}" type="presParOf" srcId="{3475AF86-13C6-437D-A4ED-F9A8DF3B3547}" destId="{7C437200-4CDA-4450-90C7-B8E0AFAE10C8}" srcOrd="6" destOrd="0" presId="urn:microsoft.com/office/officeart/2005/8/layout/chevron2"/>
    <dgm:cxn modelId="{0428F4A9-60EE-4B7A-AC3E-1E2E402C2672}" type="presParOf" srcId="{7C437200-4CDA-4450-90C7-B8E0AFAE10C8}" destId="{D2CBE352-362E-455B-B540-39952CDC7038}" srcOrd="0" destOrd="0" presId="urn:microsoft.com/office/officeart/2005/8/layout/chevron2"/>
    <dgm:cxn modelId="{309A1936-DDDC-49E5-92F7-6997F32A3110}" type="presParOf" srcId="{7C437200-4CDA-4450-90C7-B8E0AFAE10C8}" destId="{7D3321AB-CBEA-4D75-9263-4527B59676A6}" srcOrd="1" destOrd="0" presId="urn:microsoft.com/office/officeart/2005/8/layout/chevron2"/>
    <dgm:cxn modelId="{C6895601-4CA6-4862-B49B-39E0558DF73F}" type="presParOf" srcId="{3475AF86-13C6-437D-A4ED-F9A8DF3B3547}" destId="{1FD4871F-994D-4C29-BA49-AA75A61317AC}" srcOrd="7" destOrd="0" presId="urn:microsoft.com/office/officeart/2005/8/layout/chevron2"/>
    <dgm:cxn modelId="{14D013A0-8449-47B7-8C4B-AC2CEDA3475B}" type="presParOf" srcId="{3475AF86-13C6-437D-A4ED-F9A8DF3B3547}" destId="{EC0DF856-0F17-4883-9DC5-3276EFCB9A4D}" srcOrd="8" destOrd="0" presId="urn:microsoft.com/office/officeart/2005/8/layout/chevron2"/>
    <dgm:cxn modelId="{211FE127-B70B-4F4F-AD9E-A77ADC1E2F39}" type="presParOf" srcId="{EC0DF856-0F17-4883-9DC5-3276EFCB9A4D}" destId="{FF5485E8-2159-4CAB-BB2A-BD5804EAA35D}" srcOrd="0" destOrd="0" presId="urn:microsoft.com/office/officeart/2005/8/layout/chevron2"/>
    <dgm:cxn modelId="{BA4754DA-72AA-4C23-9F0A-8E8A858D55D5}" type="presParOf" srcId="{EC0DF856-0F17-4883-9DC5-3276EFCB9A4D}" destId="{5424D0C4-479B-4CB0-9CCD-59A2B0163011}" srcOrd="1" destOrd="0" presId="urn:microsoft.com/office/officeart/2005/8/layout/chevron2"/>
    <dgm:cxn modelId="{E170A1BD-88CE-442C-B6F9-482DFB033533}" type="presParOf" srcId="{3475AF86-13C6-437D-A4ED-F9A8DF3B3547}" destId="{670249FB-910D-4CFE-81BC-636B92F1C732}" srcOrd="9" destOrd="0" presId="urn:microsoft.com/office/officeart/2005/8/layout/chevron2"/>
    <dgm:cxn modelId="{59A7A5F6-5FAB-4971-86FC-2CFCE29D97C9}" type="presParOf" srcId="{3475AF86-13C6-437D-A4ED-F9A8DF3B3547}" destId="{3E43EE95-3813-4D37-B8D5-59ACB621D661}" srcOrd="10" destOrd="0" presId="urn:microsoft.com/office/officeart/2005/8/layout/chevron2"/>
    <dgm:cxn modelId="{11912507-9214-44B2-8160-FFCD456C768D}" type="presParOf" srcId="{3E43EE95-3813-4D37-B8D5-59ACB621D661}" destId="{C22C04B6-7AD2-49E2-8B46-74CA0214B8ED}" srcOrd="0" destOrd="0" presId="urn:microsoft.com/office/officeart/2005/8/layout/chevron2"/>
    <dgm:cxn modelId="{9FA6DE6F-259C-4C3C-8131-1235C20CAB96}" type="presParOf" srcId="{3E43EE95-3813-4D37-B8D5-59ACB621D661}" destId="{E0744F72-E6FA-4F85-8F65-6D5A47994358}" srcOrd="1" destOrd="0" presId="urn:microsoft.com/office/officeart/2005/8/layout/chevron2"/>
    <dgm:cxn modelId="{37F80FFA-D120-44FC-80F0-7707811FE7ED}" type="presParOf" srcId="{3475AF86-13C6-437D-A4ED-F9A8DF3B3547}" destId="{C76792D0-EA69-4FD5-8851-6222054D2E89}" srcOrd="11" destOrd="0" presId="urn:microsoft.com/office/officeart/2005/8/layout/chevron2"/>
    <dgm:cxn modelId="{24AE67E7-24DA-4C95-8EB8-5D9705DC4CA4}" type="presParOf" srcId="{3475AF86-13C6-437D-A4ED-F9A8DF3B3547}" destId="{E3C16964-3560-404B-AF31-0515DF63DB22}" srcOrd="12" destOrd="0" presId="urn:microsoft.com/office/officeart/2005/8/layout/chevron2"/>
    <dgm:cxn modelId="{7B0FB84C-6A34-4B18-9684-EC68A8FC9C2C}" type="presParOf" srcId="{E3C16964-3560-404B-AF31-0515DF63DB22}" destId="{D73EBCF6-2FE4-47B9-840D-78C5DF9CD892}" srcOrd="0" destOrd="0" presId="urn:microsoft.com/office/officeart/2005/8/layout/chevron2"/>
    <dgm:cxn modelId="{E1194C9A-D9A2-476C-86FF-5E26FDEAFAEB}" type="presParOf" srcId="{E3C16964-3560-404B-AF31-0515DF63DB22}" destId="{FBBABF17-E544-46A3-A9DE-4172301C2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0.20561</cdr:x>
      <cdr:y>0.01587</cdr:y>
    </cdr:from>
    <cdr:to>
      <cdr:x>0.77663</cdr:x>
      <cdr:y>0.16521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76400" y="76200"/>
          <a:ext cx="4655755" cy="716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UAE </a:t>
          </a:r>
          <a:r>
            <a:rPr lang="en-US" sz="1800" b="1" dirty="0" smtClean="0"/>
            <a:t>Foreign Aid</a:t>
          </a:r>
          <a:r>
            <a:rPr lang="en-US" sz="1800" b="1" baseline="0" dirty="0" smtClean="0"/>
            <a:t> </a:t>
          </a:r>
          <a:r>
            <a:rPr lang="en-US" sz="1800" b="1" baseline="0" dirty="0"/>
            <a:t>by Donors - Top Five</a:t>
          </a:r>
        </a:p>
        <a:p xmlns:a="http://schemas.openxmlformats.org/drawingml/2006/main">
          <a:pPr algn="ctr"/>
          <a:r>
            <a:rPr lang="en-US" sz="1800" b="0" baseline="0" dirty="0"/>
            <a:t>(</a:t>
          </a:r>
          <a:r>
            <a:rPr lang="en-US" sz="1800" baseline="0" dirty="0"/>
            <a:t>Funds disbursed in US$ million, 2010-2012)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0.27103</cdr:x>
      <cdr:y>0.88889</cdr:y>
    </cdr:from>
    <cdr:to>
      <cdr:x>0.6468</cdr:x>
      <cdr:y>0.99566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09800" y="4267200"/>
          <a:ext cx="3063803" cy="512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>
              <a:solidFill>
                <a:srgbClr val="FF0000"/>
              </a:solidFill>
            </a:rPr>
            <a:t>Grand Total: US$</a:t>
          </a:r>
          <a:r>
            <a:rPr lang="en-US" sz="1800" b="1" baseline="0" dirty="0">
              <a:solidFill>
                <a:srgbClr val="FF0000"/>
              </a:solidFill>
            </a:rPr>
            <a:t> 4.46 billion</a:t>
          </a:r>
          <a:endParaRPr lang="en-US" sz="1800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0.2071</cdr:x>
      <cdr:y>0</cdr:y>
    </cdr:from>
    <cdr:to>
      <cdr:x>0.77812</cdr:x>
      <cdr:y>0.15533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9183" y="0"/>
          <a:ext cx="6559976" cy="707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/>
            <a:t>UAE </a:t>
          </a:r>
          <a:r>
            <a:rPr lang="en-US" sz="1800" b="1" dirty="0" smtClean="0"/>
            <a:t>Foreign Aid</a:t>
          </a:r>
          <a:r>
            <a:rPr lang="en-US" sz="1800" b="1" baseline="0" dirty="0" smtClean="0"/>
            <a:t> </a:t>
          </a:r>
          <a:r>
            <a:rPr lang="en-US" sz="1800" b="1" baseline="0" dirty="0"/>
            <a:t>by Sectors - Top Five</a:t>
          </a:r>
        </a:p>
        <a:p xmlns:a="http://schemas.openxmlformats.org/drawingml/2006/main">
          <a:pPr algn="ctr"/>
          <a:r>
            <a:rPr lang="en-US" sz="1800" b="0" baseline="0" dirty="0"/>
            <a:t>(</a:t>
          </a:r>
          <a:r>
            <a:rPr lang="en-US" sz="1800" baseline="0" dirty="0"/>
            <a:t>Funds disbursed in US$ million, 2010-2012)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0.25794</cdr:x>
      <cdr:y>0.88912</cdr:y>
    </cdr:from>
    <cdr:to>
      <cdr:x>0.82896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74975" y="4048125"/>
          <a:ext cx="6585811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>
              <a:solidFill>
                <a:srgbClr val="FF0000"/>
              </a:solidFill>
            </a:rPr>
            <a:t>Grand Total: US$</a:t>
          </a:r>
          <a:r>
            <a:rPr lang="en-US" sz="1800" b="1" baseline="0">
              <a:solidFill>
                <a:srgbClr val="FF0000"/>
              </a:solidFill>
            </a:rPr>
            <a:t> 4.46 billion</a:t>
          </a:r>
          <a:endParaRPr lang="en-US" sz="180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0.20096</cdr:x>
      <cdr:y>0.00683</cdr:y>
    </cdr:from>
    <cdr:to>
      <cdr:x>0.77198</cdr:x>
      <cdr:y>0.27253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17750" y="31750"/>
          <a:ext cx="6585857" cy="1234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/>
            <a:t>UAE </a:t>
          </a:r>
          <a:r>
            <a:rPr lang="en-US" sz="1800" b="1" dirty="0" smtClean="0"/>
            <a:t>Foreign </a:t>
          </a:r>
          <a:r>
            <a:rPr lang="en-US" sz="1800" b="1" dirty="0"/>
            <a:t>Assistance</a:t>
          </a:r>
          <a:r>
            <a:rPr lang="en-US" sz="1800" b="1" baseline="0" dirty="0"/>
            <a:t> by Continent</a:t>
          </a:r>
        </a:p>
        <a:p xmlns:a="http://schemas.openxmlformats.org/drawingml/2006/main">
          <a:pPr algn="ctr"/>
          <a:r>
            <a:rPr lang="en-US" sz="1800" b="0" baseline="0" dirty="0"/>
            <a:t>(</a:t>
          </a:r>
          <a:r>
            <a:rPr lang="en-US" sz="1800" baseline="0" dirty="0"/>
            <a:t>Funds disbursed in US$ million, 2010-2012)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0.32566</cdr:x>
      <cdr:y>0.88367</cdr:y>
    </cdr:from>
    <cdr:to>
      <cdr:x>0.70143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56025" y="4105057"/>
          <a:ext cx="4333875" cy="540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>
              <a:solidFill>
                <a:srgbClr val="FF0000"/>
              </a:solidFill>
            </a:rPr>
            <a:t>Grand Total: US$</a:t>
          </a:r>
          <a:r>
            <a:rPr lang="en-US" sz="1800" b="1" baseline="0">
              <a:solidFill>
                <a:srgbClr val="FF0000"/>
              </a:solidFill>
            </a:rPr>
            <a:t> 4.46 billion</a:t>
          </a:r>
          <a:endParaRPr lang="en-US" sz="180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91824-2283-469F-B1D4-93941DF98436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0790-91FE-4B80-924B-2283FF8ED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7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900BA-4FD8-4C25-9331-2EA61854799E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C3BEE-CD61-45D2-82DD-AFF491EE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1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( </a:t>
            </a:r>
            <a:r>
              <a:rPr lang="en-US" baseline="0" dirty="0" err="1" smtClean="0"/>
              <a:t>Shk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Lubna</a:t>
            </a:r>
            <a:r>
              <a:rPr lang="en-US" baseline="0" dirty="0" smtClean="0"/>
              <a:t> was minister for ( economy  &amp; Foreign trade)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F0F4-CA17-4C51-B172-059722F31C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F0F4-CA17-4C51-B172-059722F31C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1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F0F4-CA17-4C51-B172-059722F31C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1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BF3E-F85A-419F-859F-9B7FCD417B4B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FF144-8EAE-48AA-946D-25D09DC81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7992888" cy="4032448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2800">
                <a:solidFill>
                  <a:schemeClr val="tx1"/>
                </a:solidFill>
                <a:latin typeface="Cambria" panose="02040503050406030204" pitchFamily="18" charset="0"/>
                <a:cs typeface="Simplified Arabic" pitchFamily="18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3163" y="188640"/>
            <a:ext cx="251520" cy="864096"/>
          </a:xfrm>
          <a:prstGeom prst="rect">
            <a:avLst/>
          </a:pr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1" y="188640"/>
            <a:ext cx="889248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03040" y="282352"/>
            <a:ext cx="864096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rtl="0">
              <a:defRPr sz="3200" b="1">
                <a:solidFill>
                  <a:schemeClr val="bg1"/>
                </a:solidFill>
                <a:latin typeface="Cambria" panose="02040503050406030204" pitchFamily="18" charset="0"/>
                <a:cs typeface="Simplified Arabic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1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10-Feb-2014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5438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 of the UAE’s Foreign Aid Sector </a:t>
            </a:r>
            <a:endParaRPr lang="en-US" sz="4400" dirty="0"/>
          </a:p>
        </p:txBody>
      </p:sp>
      <p:pic>
        <p:nvPicPr>
          <p:cNvPr id="6" name="Picture 5" descr="LetterHead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6765" y="152400"/>
            <a:ext cx="5241235" cy="1219200"/>
          </a:xfrm>
          <a:prstGeom prst="rect">
            <a:avLst/>
          </a:prstGeom>
        </p:spPr>
      </p:pic>
      <p:pic>
        <p:nvPicPr>
          <p:cNvPr id="7" name="Picture 6" descr="image-487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352800"/>
            <a:ext cx="3794621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72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UAE Aid in 2010-2012</a:t>
            </a:r>
            <a:br>
              <a:rPr lang="en-US" sz="3200" dirty="0" smtClean="0"/>
            </a:br>
            <a:r>
              <a:rPr lang="en-US" sz="3200" dirty="0" smtClean="0"/>
              <a:t>Top Five – By Continent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8600" y="12954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8153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MAIN TASKS OF MICAD’s Monitoring and Evaluation Department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845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Establish and develop evaluation framework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Establish and develop monitoring framework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Develop evaluation standards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Establish UAE Monitoring, Evaluation and Learning Group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Capacity Building for the UAE donors on M&amp;E standards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Monitor and Evaluate UAE Bilateral aid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Monitor and Evaluate UAE Multilateral aid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Evaluate MICAD’s bilateral partnerships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362"/>
            <a:ext cx="7696200" cy="731838"/>
          </a:xfrm>
        </p:spPr>
        <p:txBody>
          <a:bodyPr>
            <a:noAutofit/>
          </a:bodyPr>
          <a:lstStyle/>
          <a:p>
            <a:r>
              <a:rPr lang="en-US" sz="3600" dirty="0" smtClean="0"/>
              <a:t>History of the UAE’s Foreign Aid Sector 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7991611"/>
              </p:ext>
            </p:extLst>
          </p:nvPr>
        </p:nvGraphicFramePr>
        <p:xfrm>
          <a:off x="228600" y="1143000"/>
          <a:ext cx="813690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8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6172200" cy="4456372"/>
          </a:xfrm>
        </p:spPr>
        <p:txBody>
          <a:bodyPr>
            <a:normAutofit/>
          </a:bodyPr>
          <a:lstStyle/>
          <a:p>
            <a:pPr marL="342900" indent="-342900" fontAlgn="base">
              <a:buFont typeface="Wingdings" pitchFamily="2" charset="2"/>
              <a:buChar char="v"/>
            </a:pPr>
            <a:r>
              <a:rPr lang="en-US" dirty="0"/>
              <a:t>Established </a:t>
            </a:r>
            <a:r>
              <a:rPr lang="en-US" dirty="0" smtClean="0"/>
              <a:t>on 12 </a:t>
            </a:r>
            <a:r>
              <a:rPr lang="en-US" dirty="0"/>
              <a:t>March 2013 </a:t>
            </a: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dirty="0"/>
              <a:t>Her Excellency Sheikha Lubna Bint Khalid Al Qasimi appointed as Minister of MICAD. </a:t>
            </a:r>
            <a:endParaRPr lang="en-US" dirty="0" smtClean="0"/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dirty="0"/>
              <a:t>Prior to that she was a </a:t>
            </a:r>
            <a:r>
              <a:rPr lang="en-US" dirty="0" smtClean="0"/>
              <a:t>Minister </a:t>
            </a:r>
            <a:r>
              <a:rPr lang="en-US" dirty="0"/>
              <a:t>of  Economy (2004-2008</a:t>
            </a:r>
            <a:r>
              <a:rPr lang="en-US" dirty="0" smtClean="0"/>
              <a:t>).</a:t>
            </a:r>
            <a:endParaRPr lang="en-US" dirty="0"/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dirty="0" smtClean="0"/>
              <a:t>Minister </a:t>
            </a:r>
            <a:r>
              <a:rPr lang="en-US" dirty="0"/>
              <a:t>of Foreign Trade (2009-2013</a:t>
            </a:r>
            <a:r>
              <a:rPr lang="en-US" dirty="0" smtClean="0"/>
              <a:t>).</a:t>
            </a:r>
            <a:endParaRPr lang="en-US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Establishment of MICAD</a:t>
            </a:r>
            <a:endParaRPr lang="en-US" dirty="0"/>
          </a:p>
        </p:txBody>
      </p:sp>
      <p:pic>
        <p:nvPicPr>
          <p:cNvPr id="5" name="Picture 4" descr="Sheikha-Lubna_profi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216925"/>
            <a:ext cx="20574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7052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7762056" cy="3528392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sz="2400" b="1" dirty="0"/>
              <a:t>Vision</a:t>
            </a:r>
            <a:endParaRPr lang="en-US" sz="2400" dirty="0"/>
          </a:p>
          <a:p>
            <a:pPr algn="just" fontAlgn="base"/>
            <a:r>
              <a:rPr lang="en-US" sz="2400" dirty="0" smtClean="0"/>
              <a:t>An </a:t>
            </a:r>
            <a:r>
              <a:rPr lang="en-US" sz="2400" dirty="0"/>
              <a:t>enhanced regional and international profile of the UAE in </a:t>
            </a:r>
            <a:r>
              <a:rPr lang="en-US" sz="2400" dirty="0" smtClean="0"/>
              <a:t> international </a:t>
            </a:r>
            <a:r>
              <a:rPr lang="en-US" sz="2400" dirty="0"/>
              <a:t>development and cooperation.</a:t>
            </a:r>
          </a:p>
          <a:p>
            <a:pPr algn="just" fontAlgn="base"/>
            <a:endParaRPr lang="en-US" sz="2000" b="1" dirty="0" smtClean="0"/>
          </a:p>
          <a:p>
            <a:pPr algn="just" fontAlgn="base"/>
            <a:r>
              <a:rPr lang="en-US" sz="2400" b="1" dirty="0" smtClean="0"/>
              <a:t>Mission</a:t>
            </a:r>
            <a:endParaRPr lang="en-US" sz="2400" dirty="0"/>
          </a:p>
          <a:p>
            <a:pPr algn="just" fontAlgn="base"/>
            <a:r>
              <a:rPr lang="en-US" sz="2400" dirty="0" smtClean="0"/>
              <a:t>MICAD </a:t>
            </a:r>
            <a:r>
              <a:rPr lang="en-US" sz="2400" dirty="0"/>
              <a:t>seeks to support international development through </a:t>
            </a:r>
            <a:r>
              <a:rPr lang="en-US" sz="2400" b="1" dirty="0"/>
              <a:t>UAE foreign-aid policy</a:t>
            </a:r>
            <a:r>
              <a:rPr lang="en-US" sz="2400" dirty="0"/>
              <a:t>; </a:t>
            </a:r>
            <a:r>
              <a:rPr lang="en-US" sz="2400" b="1" dirty="0" smtClean="0"/>
              <a:t>development programs </a:t>
            </a:r>
            <a:r>
              <a:rPr lang="en-US" sz="2400" dirty="0"/>
              <a:t>which maximize the impact of the country’s foreign assistance; and </a:t>
            </a:r>
            <a:r>
              <a:rPr lang="en-US" sz="2400" b="1" dirty="0"/>
              <a:t>enhanced </a:t>
            </a:r>
            <a:r>
              <a:rPr lang="en-US" sz="2400" b="1" dirty="0" smtClean="0"/>
              <a:t>cooperation </a:t>
            </a:r>
            <a:r>
              <a:rPr lang="en-US" sz="2400" dirty="0" smtClean="0"/>
              <a:t>with </a:t>
            </a:r>
            <a:r>
              <a:rPr lang="en-US" sz="2400" dirty="0"/>
              <a:t>national, regional, and international actors</a:t>
            </a:r>
            <a:r>
              <a:rPr lang="en-US" sz="2400" dirty="0" smtClean="0"/>
              <a:t>.</a:t>
            </a:r>
          </a:p>
          <a:p>
            <a:pPr fontAlgn="base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2695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Simplified Arabic" pitchFamily="18" charset="-78"/>
              </a:rPr>
              <a:t>About MICAD</a:t>
            </a:r>
            <a:endParaRPr lang="en-US" sz="3200" b="1" dirty="0">
              <a:solidFill>
                <a:schemeClr val="bg1"/>
              </a:solidFill>
              <a:latin typeface="Cambria" panose="02040503050406030204" pitchFamily="18" charset="0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8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762000"/>
          </a:xfrm>
        </p:spPr>
        <p:txBody>
          <a:bodyPr/>
          <a:lstStyle/>
          <a:p>
            <a:r>
              <a:rPr lang="en-US" dirty="0" smtClean="0"/>
              <a:t>MICAD’s Objectives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487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Develop UAE foreign aid policy.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Develop and manage a quality aid program.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Strengthen the role and participation of the UAE in international Development and humanitarian response.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Enhance cooperation with other donor countries and with regional and international development organizations, and contribute to the consideration of global aid issues.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Ensure quality standards.</a:t>
            </a:r>
          </a:p>
          <a:p>
            <a:pPr algn="just"/>
            <a:endParaRPr lang="en-US" b="1" dirty="0" smtClean="0"/>
          </a:p>
        </p:txBody>
      </p:sp>
      <p:pic>
        <p:nvPicPr>
          <p:cNvPr id="6" name="Picture 5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7342" y="1066800"/>
            <a:ext cx="3188458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535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MICAD Operational Sectors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4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153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ODA/ GNI Ratio in 2010-2012</a:t>
            </a:r>
            <a:br>
              <a:rPr lang="en-US" sz="3200" dirty="0" smtClean="0"/>
            </a:br>
            <a:endParaRPr lang="en-US" sz="32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610027"/>
              </p:ext>
            </p:extLst>
          </p:nvPr>
        </p:nvGraphicFramePr>
        <p:xfrm>
          <a:off x="1066800" y="1828800"/>
          <a:ext cx="6781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UAE Aid in 2010-2012</a:t>
            </a:r>
            <a:br>
              <a:rPr lang="en-US" sz="3200" dirty="0" smtClean="0"/>
            </a:br>
            <a:r>
              <a:rPr lang="en-US" sz="3200" dirty="0" smtClean="0"/>
              <a:t>Top Five – By UAE Donors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0" y="12954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1295400"/>
          <a:ext cx="822960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UAE Aid in 2010-2012</a:t>
            </a:r>
            <a:br>
              <a:rPr lang="en-US" sz="3200" dirty="0" smtClean="0"/>
            </a:br>
            <a:r>
              <a:rPr lang="en-US" sz="3200" dirty="0" smtClean="0"/>
              <a:t>Top Five – By Sectors</a:t>
            </a:r>
          </a:p>
        </p:txBody>
      </p:sp>
    </p:spTree>
    <p:extLst>
      <p:ext uri="{BB962C8B-B14F-4D97-AF65-F5344CB8AC3E}">
        <p14:creationId xmlns:p14="http://schemas.microsoft.com/office/powerpoint/2010/main" val="3051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4703</TotalTime>
  <Words>383</Words>
  <Application>Microsoft Office PowerPoint</Application>
  <PresentationFormat>On-screen Show (4:3)</PresentationFormat>
  <Paragraphs>65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Overview of the UAE’s Foreign Aid Sector </vt:lpstr>
      <vt:lpstr>History of the UAE’s Foreign Aid Sector </vt:lpstr>
      <vt:lpstr>Establishment of MICAD</vt:lpstr>
      <vt:lpstr>PowerPoint Presentation</vt:lpstr>
      <vt:lpstr>MICAD’s Objectives</vt:lpstr>
      <vt:lpstr>MICAD Operational Sectors</vt:lpstr>
      <vt:lpstr> ODA/ GNI Ratio in 2010-2012 </vt:lpstr>
      <vt:lpstr>UAE Aid in 2010-2012 Top Five – By UAE Donors</vt:lpstr>
      <vt:lpstr>UAE Aid in 2010-2012 Top Five – By Sectors</vt:lpstr>
      <vt:lpstr>UAE Aid in 2010-2012 Top Five – By Continent</vt:lpstr>
      <vt:lpstr>MAIN TASKS OF MICAD’s Monitoring and Evaluation Department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and Financial Evaluation of Consultant Companies</dc:title>
  <dc:creator>Najla</dc:creator>
  <cp:lastModifiedBy>KENNEDY-CHOUANE Megan Grace</cp:lastModifiedBy>
  <cp:revision>714</cp:revision>
  <dcterms:created xsi:type="dcterms:W3CDTF">2006-08-16T00:00:00Z</dcterms:created>
  <dcterms:modified xsi:type="dcterms:W3CDTF">2014-02-10T09:24:31Z</dcterms:modified>
</cp:coreProperties>
</file>